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61" r:id="rId6"/>
    <p:sldId id="262" r:id="rId7"/>
    <p:sldId id="263" r:id="rId8"/>
    <p:sldId id="264" r:id="rId9"/>
    <p:sldId id="265" r:id="rId10"/>
    <p:sldId id="266" r:id="rId11"/>
    <p:sldId id="267"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290" autoAdjust="0"/>
  </p:normalViewPr>
  <p:slideViewPr>
    <p:cSldViewPr>
      <p:cViewPr varScale="1">
        <p:scale>
          <a:sx n="77" d="100"/>
          <a:sy n="77" d="100"/>
        </p:scale>
        <p:origin x="-312"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46A66809-4F88-4F06-ADDB-40131E1D9375}" type="datetimeFigureOut">
              <a:rPr lang="en-US" smtClean="0"/>
              <a:t>9/25/2022</a:t>
            </a:fld>
            <a:endParaRPr lang="en-US"/>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F48BBCEF-62A9-4FD0-8D6B-A93E54C1CE6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6A66809-4F88-4F06-ADDB-40131E1D9375}" type="datetimeFigureOut">
              <a:rPr lang="en-US" smtClean="0"/>
              <a:t>9/25/2022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48BBCEF-62A9-4FD0-8D6B-A93E54C1CE6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extLst/>
          </a:lstStyle>
          <a:p>
            <a:fld id="{46A66809-4F88-4F06-ADDB-40131E1D9375}" type="datetimeFigureOut">
              <a:rPr lang="en-US" smtClean="0"/>
              <a:t>9/25/2022</a:t>
            </a:fld>
            <a:endParaRPr lang="en-US"/>
          </a:p>
        </p:txBody>
      </p:sp>
      <p:sp>
        <p:nvSpPr>
          <p:cNvPr id="5" name="Footer Placeholder 4"/>
          <p:cNvSpPr>
            <a:spLocks noGrp="1"/>
          </p:cNvSpPr>
          <p:nvPr>
            <p:ph type="ftr" sz="quarter" idx="11"/>
          </p:nvPr>
        </p:nvSpPr>
        <p:spPr>
          <a:xfrm>
            <a:off x="457200" y="6556248"/>
            <a:ext cx="3657600" cy="228600"/>
          </a:xfrm>
        </p:spPr>
        <p:txBody>
          <a:bodyPr/>
          <a:lstStyle>
            <a:extLst/>
          </a:lstStyle>
          <a:p>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F48BBCEF-62A9-4FD0-8D6B-A93E54C1CE6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6A66809-4F88-4F06-ADDB-40131E1D9375}" type="datetimeFigureOut">
              <a:rPr lang="en-US" smtClean="0"/>
              <a:t>9/25/2022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48BBCEF-62A9-4FD0-8D6B-A93E54C1CE6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46A66809-4F88-4F06-ADDB-40131E1D9375}" type="datetimeFigureOut">
              <a:rPr lang="en-US" smtClean="0"/>
              <a:t>9/25/2022</a:t>
            </a:fld>
            <a:endParaRPr lang="en-US"/>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6733952" y="6555112"/>
            <a:ext cx="588336" cy="228600"/>
          </a:xfrm>
        </p:spPr>
        <p:txBody>
          <a:bodyPr/>
          <a:lstStyle>
            <a:extLst/>
          </a:lstStyle>
          <a:p>
            <a:fld id="{F48BBCEF-62A9-4FD0-8D6B-A93E54C1CE6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6A66809-4F88-4F06-ADDB-40131E1D9375}" type="datetimeFigureOut">
              <a:rPr lang="en-US" smtClean="0"/>
              <a:t>9/25/2022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48BBCEF-62A9-4FD0-8D6B-A93E54C1CE6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6A66809-4F88-4F06-ADDB-40131E1D9375}" type="datetimeFigureOut">
              <a:rPr lang="en-US" smtClean="0"/>
              <a:t>9/25/2022</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F48BBCEF-62A9-4FD0-8D6B-A93E54C1CE6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46A66809-4F88-4F06-ADDB-40131E1D9375}" type="datetimeFigureOut">
              <a:rPr lang="en-US" smtClean="0"/>
              <a:t>9/25/2022</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F48BBCEF-62A9-4FD0-8D6B-A93E54C1CE6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46A66809-4F88-4F06-ADDB-40131E1D9375}" type="datetimeFigureOut">
              <a:rPr lang="en-US" smtClean="0"/>
              <a:t>9/25/2022</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extLst/>
          </a:lstStyle>
          <a:p>
            <a:fld id="{F48BBCEF-62A9-4FD0-8D6B-A93E54C1CE6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6A66809-4F88-4F06-ADDB-40131E1D9375}" type="datetimeFigureOut">
              <a:rPr lang="en-US" smtClean="0"/>
              <a:t>9/25/2022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48BBCEF-62A9-4FD0-8D6B-A93E54C1CE6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extLst/>
          </a:lstStyle>
          <a:p>
            <a:fld id="{46A66809-4F88-4F06-ADDB-40131E1D9375}" type="datetimeFigureOut">
              <a:rPr lang="en-US" smtClean="0"/>
              <a:t>9/25/2022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48BBCEF-62A9-4FD0-8D6B-A93E54C1CE6A}" type="slidenum">
              <a:rPr lang="en-US" smtClean="0"/>
              <a:t>‹#›</a:t>
            </a:fld>
            <a:endParaRPr lang="en-US"/>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extLst/>
          </a:lstStyle>
          <a:p>
            <a:r>
              <a:rPr kumimoji="0" lang="en-US" smtClean="0"/>
              <a:t>Click to edit Master title style</a:t>
            </a:r>
            <a:endParaRPr kumimoji="0" lang="en-US"/>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46A66809-4F88-4F06-ADDB-40131E1D9375}" type="datetimeFigureOut">
              <a:rPr lang="en-US" smtClean="0"/>
              <a:t>9/25/2022</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F48BBCEF-62A9-4FD0-8D6B-A93E54C1CE6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hyperlink" Target="https://en.wikipedia.org/wiki/Diwali" TargetMode="External"/><Relationship Id="rId5" Type="http://schemas.openxmlformats.org/officeDocument/2006/relationships/hyperlink" Target="https://en.wikipedia.org/wiki/Diya_(lamp)" TargetMode="Externa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India_men%27s_national_field_hockey_team" TargetMode="External"/><Relationship Id="rId13" Type="http://schemas.openxmlformats.org/officeDocument/2006/relationships/image" Target="../media/image12.jpg"/><Relationship Id="rId3" Type="http://schemas.openxmlformats.org/officeDocument/2006/relationships/hyperlink" Target="https://en.wikipedia.org/wiki/Government_of_India" TargetMode="External"/><Relationship Id="rId7" Type="http://schemas.openxmlformats.org/officeDocument/2006/relationships/hyperlink" Target="https://en.wikipedia.org/wiki/Culture_of_India#cite_note-Karafin-181" TargetMode="External"/><Relationship Id="rId12" Type="http://schemas.openxmlformats.org/officeDocument/2006/relationships/hyperlink" Target="https://en.wikipedia.org/wiki/Bronze_medal" TargetMode="External"/><Relationship Id="rId2" Type="http://schemas.openxmlformats.org/officeDocument/2006/relationships/hyperlink" Target="https://en.wikipedia.org/wiki/Field_hockey" TargetMode="External"/><Relationship Id="rId1" Type="http://schemas.openxmlformats.org/officeDocument/2006/relationships/slideLayout" Target="../slideLayouts/slideLayout1.xml"/><Relationship Id="rId6" Type="http://schemas.openxmlformats.org/officeDocument/2006/relationships/hyperlink" Target="https://en.wikipedia.org/wiki/Culture_of_India#cite_note-Gooptu-180" TargetMode="External"/><Relationship Id="rId11" Type="http://schemas.openxmlformats.org/officeDocument/2006/relationships/hyperlink" Target="https://en.wikipedia.org/wiki/Silver_medal" TargetMode="External"/><Relationship Id="rId5" Type="http://schemas.openxmlformats.org/officeDocument/2006/relationships/hyperlink" Target="https://en.wikipedia.org/wiki/Culture_of_India#cite_note-179" TargetMode="External"/><Relationship Id="rId10" Type="http://schemas.openxmlformats.org/officeDocument/2006/relationships/hyperlink" Target="https://en.wikipedia.org/wiki/Gold_medal" TargetMode="External"/><Relationship Id="rId4" Type="http://schemas.openxmlformats.org/officeDocument/2006/relationships/hyperlink" Target="https://en.wikipedia.org/wiki/Right_to_Information_Act" TargetMode="External"/><Relationship Id="rId9" Type="http://schemas.openxmlformats.org/officeDocument/2006/relationships/hyperlink" Target="https://en.wikipedia.org/wiki/Hockey_World_Cup"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Sikh" TargetMode="External"/><Relationship Id="rId3" Type="http://schemas.openxmlformats.org/officeDocument/2006/relationships/hyperlink" Target="https://en.wikipedia.org/wiki/Dhoti" TargetMode="External"/><Relationship Id="rId7" Type="http://schemas.openxmlformats.org/officeDocument/2006/relationships/hyperlink" Target="https://en.wikipedia.org/wiki/Dastar" TargetMode="External"/><Relationship Id="rId2" Type="http://schemas.openxmlformats.org/officeDocument/2006/relationships/hyperlink" Target="https://en.wikipedia.org/wiki/Sari" TargetMode="External"/><Relationship Id="rId1" Type="http://schemas.openxmlformats.org/officeDocument/2006/relationships/slideLayout" Target="../slideLayouts/slideLayout1.xml"/><Relationship Id="rId6" Type="http://schemas.openxmlformats.org/officeDocument/2006/relationships/hyperlink" Target="https://en.wikipedia.org/wiki/Culture_of_India#cite_note-mc1-110" TargetMode="External"/><Relationship Id="rId5" Type="http://schemas.openxmlformats.org/officeDocument/2006/relationships/hyperlink" Target="https://en.wikipedia.org/wiki/Churidar" TargetMode="External"/><Relationship Id="rId10" Type="http://schemas.openxmlformats.org/officeDocument/2006/relationships/image" Target="../media/image5.jpg"/><Relationship Id="rId4" Type="http://schemas.openxmlformats.org/officeDocument/2006/relationships/hyperlink" Target="https://en.wikipedia.org/wiki/Lungi" TargetMode="External"/><Relationship Id="rId9" Type="http://schemas.openxmlformats.org/officeDocument/2006/relationships/hyperlink" Target="https://en.wikipedia.org/wiki/Punjab"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Culture_of_India#cite_note-146" TargetMode="External"/><Relationship Id="rId3" Type="http://schemas.openxmlformats.org/officeDocument/2006/relationships/hyperlink" Target="https://en.wikipedia.org/wiki/Culture_of_India#cite_note-mog17-143" TargetMode="External"/><Relationship Id="rId7" Type="http://schemas.openxmlformats.org/officeDocument/2006/relationships/hyperlink" Target="https://en.wikipedia.org/wiki/Culture_of_India#cite_note-FOOTNOTETarla_Mehta1995xxiv,_19&#8211;20-145" TargetMode="External"/><Relationship Id="rId2" Type="http://schemas.openxmlformats.org/officeDocument/2006/relationships/hyperlink" Target="https://en.wikipedia.org/wiki/Culture_of_India#cite_note-142" TargetMode="External"/><Relationship Id="rId1" Type="http://schemas.openxmlformats.org/officeDocument/2006/relationships/slideLayout" Target="../slideLayouts/slideLayout1.xml"/><Relationship Id="rId6" Type="http://schemas.openxmlformats.org/officeDocument/2006/relationships/hyperlink" Target="https://en.wikipedia.org/wiki/Culture_of_India#cite_note-FOOTNOTENatalia_Lidova2014-144" TargetMode="External"/><Relationship Id="rId5" Type="http://schemas.openxmlformats.org/officeDocument/2006/relationships/hyperlink" Target="https://en.wikipedia.org/wiki/Abhinaya_Darpana" TargetMode="External"/><Relationship Id="rId4" Type="http://schemas.openxmlformats.org/officeDocument/2006/relationships/hyperlink" Target="https://en.wikipedia.org/wiki/Natya_Shastra" TargetMode="External"/><Relationship Id="rId9"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Culture_of_India#cite_note-165" TargetMode="External"/><Relationship Id="rId2" Type="http://schemas.openxmlformats.org/officeDocument/2006/relationships/hyperlink" Target="https://en.wikipedia.org/wiki/Natya_Shastra" TargetMode="Externa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en.wikipedia.org/wiki/Culture_of_India#cite_note-166" TargetMode="External"/><Relationship Id="rId4" Type="http://schemas.openxmlformats.org/officeDocument/2006/relationships/hyperlink" Target="https://en.wikipedia.org/wiki/Sankarjang"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Pattachitra" TargetMode="External"/><Relationship Id="rId13" Type="http://schemas.openxmlformats.org/officeDocument/2006/relationships/hyperlink" Target="https://en.wikipedia.org/wiki/Mughal_painting" TargetMode="External"/><Relationship Id="rId18" Type="http://schemas.openxmlformats.org/officeDocument/2006/relationships/hyperlink" Target="https://en.wikipedia.org/wiki/Jamini_Roy" TargetMode="External"/><Relationship Id="rId3" Type="http://schemas.openxmlformats.org/officeDocument/2006/relationships/hyperlink" Target="https://en.wikipedia.org/wiki/Bagh_Caves" TargetMode="External"/><Relationship Id="rId21" Type="http://schemas.openxmlformats.org/officeDocument/2006/relationships/hyperlink" Target="https://en.wikipedia.org/wiki/Jehangir_Art_Gallery" TargetMode="External"/><Relationship Id="rId7" Type="http://schemas.openxmlformats.org/officeDocument/2006/relationships/hyperlink" Target="https://en.wikipedia.org/wiki/Raja_Ravi_Varma" TargetMode="External"/><Relationship Id="rId12" Type="http://schemas.openxmlformats.org/officeDocument/2006/relationships/hyperlink" Target="https://en.wikipedia.org/wiki/Tanjore_painting" TargetMode="External"/><Relationship Id="rId17" Type="http://schemas.openxmlformats.org/officeDocument/2006/relationships/hyperlink" Target="https://en.wikipedia.org/wiki/Geeta_Vadhera" TargetMode="External"/><Relationship Id="rId2" Type="http://schemas.openxmlformats.org/officeDocument/2006/relationships/hyperlink" Target="https://en.wikipedia.org/wiki/Ajanta_Caves" TargetMode="External"/><Relationship Id="rId16" Type="http://schemas.openxmlformats.org/officeDocument/2006/relationships/hyperlink" Target="https://en.wikipedia.org/wiki/S._H._Raza" TargetMode="External"/><Relationship Id="rId20" Type="http://schemas.openxmlformats.org/officeDocument/2006/relationships/hyperlink" Target="https://en.wikipedia.org/wiki/Devajyoti_Ray" TargetMode="External"/><Relationship Id="rId1" Type="http://schemas.openxmlformats.org/officeDocument/2006/relationships/slideLayout" Target="../slideLayouts/slideLayout1.xml"/><Relationship Id="rId6" Type="http://schemas.openxmlformats.org/officeDocument/2006/relationships/hyperlink" Target="https://en.wikipedia.org/wiki/Rangoli" TargetMode="External"/><Relationship Id="rId11" Type="http://schemas.openxmlformats.org/officeDocument/2006/relationships/hyperlink" Target="https://en.wikipedia.org/wiki/Rajput_painting" TargetMode="External"/><Relationship Id="rId24" Type="http://schemas.openxmlformats.org/officeDocument/2006/relationships/image" Target="../media/image9.jpg"/><Relationship Id="rId5" Type="http://schemas.openxmlformats.org/officeDocument/2006/relationships/hyperlink" Target="https://en.wikipedia.org/wiki/Sittanavasal" TargetMode="External"/><Relationship Id="rId15" Type="http://schemas.openxmlformats.org/officeDocument/2006/relationships/hyperlink" Target="https://en.wikipedia.org/wiki/M._F._Husain" TargetMode="External"/><Relationship Id="rId23" Type="http://schemas.openxmlformats.org/officeDocument/2006/relationships/hyperlink" Target="https://en.wikipedia.org/wiki/Mysore_Palace" TargetMode="External"/><Relationship Id="rId10" Type="http://schemas.openxmlformats.org/officeDocument/2006/relationships/hyperlink" Target="https://en.wikipedia.org/wiki/Mysore_painting" TargetMode="External"/><Relationship Id="rId19" Type="http://schemas.openxmlformats.org/officeDocument/2006/relationships/hyperlink" Target="https://en.wikipedia.org/wiki/Culture_of_India#cite_note-venka-171" TargetMode="External"/><Relationship Id="rId4" Type="http://schemas.openxmlformats.org/officeDocument/2006/relationships/hyperlink" Target="https://en.wikipedia.org/wiki/Ellora_Caves" TargetMode="External"/><Relationship Id="rId9" Type="http://schemas.openxmlformats.org/officeDocument/2006/relationships/hyperlink" Target="https://en.wikipedia.org/wiki/Madhubani_painting" TargetMode="External"/><Relationship Id="rId14" Type="http://schemas.openxmlformats.org/officeDocument/2006/relationships/hyperlink" Target="https://en.wikipedia.org/wiki/Nandalal_Bose" TargetMode="External"/><Relationship Id="rId22" Type="http://schemas.openxmlformats.org/officeDocument/2006/relationships/hyperlink" Target="https://en.wikipedia.org/wiki/Mumbai"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Minister_of_Home_Affairs_(India)" TargetMode="External"/><Relationship Id="rId3" Type="http://schemas.openxmlformats.org/officeDocument/2006/relationships/hyperlink" Target="https://en.wikipedia.org/wiki/List_of_tallest_statues" TargetMode="External"/><Relationship Id="rId7" Type="http://schemas.openxmlformats.org/officeDocument/2006/relationships/hyperlink" Target="https://en.wikipedia.org/wiki/Deputy_Prime_Minister_of_India" TargetMode="External"/><Relationship Id="rId2" Type="http://schemas.openxmlformats.org/officeDocument/2006/relationships/hyperlink" Target="https://en.wikipedia.org/wiki/Statue_of_Unity" TargetMode="External"/><Relationship Id="rId1" Type="http://schemas.openxmlformats.org/officeDocument/2006/relationships/slideLayout" Target="../slideLayouts/slideLayout1.xml"/><Relationship Id="rId6" Type="http://schemas.openxmlformats.org/officeDocument/2006/relationships/hyperlink" Target="https://en.wikipedia.org/wiki/Vallabhbhai_Patel" TargetMode="External"/><Relationship Id="rId11" Type="http://schemas.openxmlformats.org/officeDocument/2006/relationships/image" Target="../media/image10.jpg"/><Relationship Id="rId5" Type="http://schemas.openxmlformats.org/officeDocument/2006/relationships/hyperlink" Target="https://en.wikipedia.org/wiki/Indian_independence_movement" TargetMode="External"/><Relationship Id="rId10" Type="http://schemas.openxmlformats.org/officeDocument/2006/relationships/hyperlink" Target="https://en.wikipedia.org/wiki/Narendra_Modi" TargetMode="External"/><Relationship Id="rId4" Type="http://schemas.openxmlformats.org/officeDocument/2006/relationships/hyperlink" Target="https://en.wikipedia.org/wiki/Gujarat" TargetMode="External"/><Relationship Id="rId9" Type="http://schemas.openxmlformats.org/officeDocument/2006/relationships/hyperlink" Target="https://en.wikipedia.org/wiki/Prime_Minister_of_India"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Religion" TargetMode="External"/><Relationship Id="rId2" Type="http://schemas.openxmlformats.org/officeDocument/2006/relationships/hyperlink" Target="https://en.wikipedia.org/wiki/Indus_Valley_civilisation" TargetMode="External"/><Relationship Id="rId1" Type="http://schemas.openxmlformats.org/officeDocument/2006/relationships/slideLayout" Target="../slideLayouts/slideLayout1.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04800"/>
            <a:ext cx="5063247" cy="1470025"/>
          </a:xfrm>
        </p:spPr>
        <p:txBody>
          <a:bodyPr/>
          <a:lstStyle/>
          <a:p>
            <a:r>
              <a:rPr lang="en-US" dirty="0" smtClean="0"/>
              <a:t>Indian Cultures</a:t>
            </a:r>
            <a:endParaRPr lang="en-US" dirty="0"/>
          </a:p>
        </p:txBody>
      </p:sp>
      <p:sp>
        <p:nvSpPr>
          <p:cNvPr id="4" name="Rectangle 3"/>
          <p:cNvSpPr/>
          <p:nvPr/>
        </p:nvSpPr>
        <p:spPr>
          <a:xfrm>
            <a:off x="0" y="1295400"/>
            <a:ext cx="9144000" cy="954107"/>
          </a:xfrm>
          <a:prstGeom prst="rect">
            <a:avLst/>
          </a:prstGeom>
        </p:spPr>
        <p:style>
          <a:lnRef idx="1">
            <a:schemeClr val="accent4"/>
          </a:lnRef>
          <a:fillRef idx="2">
            <a:schemeClr val="accent4"/>
          </a:fillRef>
          <a:effectRef idx="1">
            <a:schemeClr val="accent4"/>
          </a:effectRef>
          <a:fontRef idx="minor">
            <a:schemeClr val="dk1"/>
          </a:fontRef>
        </p:style>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sz="1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a:p>
            <a:pPr algn="ctr"/>
            <a:r>
              <a:rPr lang="en-US" sz="1400" b="1" cap="none" spc="0" dirty="0" smtClean="0">
                <a:ln w="11430"/>
                <a:solidFill>
                  <a:schemeClr val="tx1"/>
                </a:solidFill>
                <a:effectLst>
                  <a:outerShdw blurRad="50800" dist="39000" dir="5460000" algn="tl">
                    <a:srgbClr val="000000">
                      <a:alpha val="38000"/>
                    </a:srgbClr>
                  </a:outerShdw>
                </a:effectLst>
              </a:rPr>
              <a:t>This app is based on our Indian </a:t>
            </a:r>
            <a:r>
              <a:rPr lang="en-US" sz="1400" b="1" cap="none" spc="0" dirty="0" err="1" smtClean="0">
                <a:ln w="11430"/>
                <a:solidFill>
                  <a:schemeClr val="tx1"/>
                </a:solidFill>
                <a:effectLst>
                  <a:outerShdw blurRad="50800" dist="39000" dir="5460000" algn="tl">
                    <a:srgbClr val="000000">
                      <a:alpha val="38000"/>
                    </a:srgbClr>
                  </a:outerShdw>
                </a:effectLst>
              </a:rPr>
              <a:t>Cutures</a:t>
            </a:r>
            <a:r>
              <a:rPr lang="en-US" sz="1400" b="1" cap="none" spc="0" dirty="0" smtClean="0">
                <a:ln w="11430"/>
                <a:solidFill>
                  <a:schemeClr val="tx1"/>
                </a:solidFill>
                <a:effectLst>
                  <a:outerShdw blurRad="50800" dist="39000" dir="5460000" algn="tl">
                    <a:srgbClr val="000000">
                      <a:alpha val="38000"/>
                    </a:srgbClr>
                  </a:outerShdw>
                </a:effectLst>
              </a:rPr>
              <a:t> and Traditions </a:t>
            </a:r>
          </a:p>
          <a:p>
            <a:pPr algn="ctr"/>
            <a:endParaRPr lang="en-US" sz="1400" b="1" cap="none" spc="0" dirty="0" smtClean="0">
              <a:ln w="11430"/>
              <a:solidFill>
                <a:schemeClr val="tx1"/>
              </a:solidFill>
              <a:effectLst>
                <a:outerShdw blurRad="50800" dist="39000" dir="5460000" algn="tl">
                  <a:srgbClr val="000000">
                    <a:alpha val="38000"/>
                  </a:srgbClr>
                </a:outerShdw>
              </a:effectLst>
            </a:endParaRPr>
          </a:p>
          <a:p>
            <a:pPr algn="ctr"/>
            <a:r>
              <a:rPr lang="en-US" sz="1400" b="1" cap="none" spc="0" dirty="0" smtClean="0">
                <a:ln w="11430"/>
                <a:solidFill>
                  <a:schemeClr val="tx1"/>
                </a:solidFill>
                <a:effectLst>
                  <a:outerShdw blurRad="50800" dist="39000" dir="5460000" algn="tl">
                    <a:srgbClr val="000000">
                      <a:alpha val="38000"/>
                    </a:srgbClr>
                  </a:outerShdw>
                </a:effectLst>
              </a:rPr>
              <a:t>Cultures like</a:t>
            </a:r>
            <a:endParaRPr lang="en-US" sz="1400" b="1" cap="none" spc="0" dirty="0">
              <a:ln w="11430"/>
              <a:solidFill>
                <a:schemeClr val="tx1"/>
              </a:solidFill>
              <a:effectLst>
                <a:outerShdw blurRad="50800" dist="39000" dir="5460000" algn="tl">
                  <a:srgbClr val="000000">
                    <a:alpha val="38000"/>
                  </a:srgbClr>
                </a:outerShdw>
              </a:effectLst>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357" y="3285530"/>
            <a:ext cx="2416521" cy="1967620"/>
          </a:xfrm>
          <a:prstGeom prst="rect">
            <a:avLst/>
          </a:prstGeom>
        </p:spPr>
      </p:pic>
      <p:sp>
        <p:nvSpPr>
          <p:cNvPr id="6" name="Rectangle 5"/>
          <p:cNvSpPr/>
          <p:nvPr/>
        </p:nvSpPr>
        <p:spPr>
          <a:xfrm>
            <a:off x="2769055" y="3623009"/>
            <a:ext cx="7851597" cy="646331"/>
          </a:xfrm>
          <a:prstGeom prst="rect">
            <a:avLst/>
          </a:prstGeom>
          <a:noFill/>
        </p:spPr>
        <p:txBody>
          <a:bodyPr wrap="square" lIns="91440" tIns="45720" rIns="91440" bIns="45720">
            <a:spAutoFit/>
          </a:bodyPr>
          <a:lstStyle/>
          <a:p>
            <a:pPr algn="ctr"/>
            <a:r>
              <a:rPr lang="en-US" dirty="0" smtClean="0"/>
              <a:t>Homes, buildings and temples are decorated with festive lights, </a:t>
            </a:r>
            <a:r>
              <a:rPr lang="en-US" dirty="0" err="1" smtClean="0">
                <a:hlinkClick r:id="rId5" tooltip="Diya (lamp)"/>
              </a:rPr>
              <a:t>diya</a:t>
            </a:r>
            <a:r>
              <a:rPr lang="en-US" dirty="0" smtClean="0"/>
              <a:t>, for </a:t>
            </a:r>
            <a:r>
              <a:rPr lang="en-US" dirty="0" smtClean="0">
                <a:hlinkClick r:id="rId6" tooltip="Diwali"/>
              </a:rPr>
              <a:t>Diwali</a:t>
            </a:r>
            <a:r>
              <a:rPr lang="en-US" dirty="0" smtClean="0"/>
              <a:t>, the festival of lights</a:t>
            </a:r>
            <a:endParaRPr lang="en-US"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8" name="Rectangle 7"/>
          <p:cNvSpPr/>
          <p:nvPr/>
        </p:nvSpPr>
        <p:spPr>
          <a:xfrm>
            <a:off x="3021939" y="2362200"/>
            <a:ext cx="3147015" cy="923330"/>
          </a:xfrm>
          <a:prstGeom prst="rect">
            <a:avLst/>
          </a:prstGeom>
          <a:noFill/>
        </p:spPr>
        <p:txBody>
          <a:bodyPr wrap="none" lIns="91440" tIns="45720" rIns="91440" bIns="45720">
            <a:spAutoFit/>
          </a:bodyPr>
          <a:lstStyle/>
          <a:p>
            <a:pPr algn="ctr"/>
            <a:r>
              <a:rPr lang="en-US"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Festivals</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9" name="himalayas-1350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001000" y="380999"/>
            <a:ext cx="487363" cy="487363"/>
          </a:xfrm>
          <a:prstGeom prst="rect">
            <a:avLst/>
          </a:prstGeom>
        </p:spPr>
      </p:pic>
    </p:spTree>
    <p:extLst>
      <p:ext uri="{BB962C8B-B14F-4D97-AF65-F5344CB8AC3E}">
        <p14:creationId xmlns:p14="http://schemas.microsoft.com/office/powerpoint/2010/main" val="14926360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456"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7200" y="228600"/>
            <a:ext cx="2452468" cy="1039368"/>
          </a:xfrm>
        </p:spPr>
        <p:txBody>
          <a:bodyPr/>
          <a:lstStyle/>
          <a:p>
            <a:r>
              <a:rPr lang="en-US" dirty="0" smtClean="0"/>
              <a:t>sports</a:t>
            </a:r>
            <a:endParaRPr lang="en-US" dirty="0"/>
          </a:p>
        </p:txBody>
      </p:sp>
      <p:sp>
        <p:nvSpPr>
          <p:cNvPr id="3" name="Subtitle 2"/>
          <p:cNvSpPr>
            <a:spLocks noGrp="1"/>
          </p:cNvSpPr>
          <p:nvPr>
            <p:ph type="subTitle" idx="1"/>
          </p:nvPr>
        </p:nvSpPr>
        <p:spPr>
          <a:xfrm>
            <a:off x="3354442" y="2438400"/>
            <a:ext cx="5114778" cy="3124200"/>
          </a:xfrm>
        </p:spPr>
        <p:txBody>
          <a:bodyPr>
            <a:normAutofit fontScale="85000" lnSpcReduction="20000"/>
          </a:bodyPr>
          <a:lstStyle/>
          <a:p>
            <a:pPr algn="l"/>
            <a:r>
              <a:rPr lang="en-US" dirty="0">
                <a:hlinkClick r:id="rId2" tooltip="Field hockey"/>
              </a:rPr>
              <a:t>Field hockey</a:t>
            </a:r>
            <a:r>
              <a:rPr lang="en-US" dirty="0"/>
              <a:t> was considered to be the national game of India, but this has been recently denied by the </a:t>
            </a:r>
            <a:r>
              <a:rPr lang="en-US" dirty="0">
                <a:hlinkClick r:id="rId3" tooltip="Government of India"/>
              </a:rPr>
              <a:t>Government of India</a:t>
            </a:r>
            <a:r>
              <a:rPr lang="en-US" dirty="0"/>
              <a:t>, clarifying on a </a:t>
            </a:r>
            <a:r>
              <a:rPr lang="en-US" dirty="0">
                <a:hlinkClick r:id="rId4" tooltip="Right to Information Act"/>
              </a:rPr>
              <a:t>Right to Information Act (RTI)</a:t>
            </a:r>
            <a:r>
              <a:rPr lang="en-US" dirty="0"/>
              <a:t> filed that India has not declared any sport as the national game.</a:t>
            </a:r>
            <a:r>
              <a:rPr lang="en-US" baseline="30000" dirty="0">
                <a:hlinkClick r:id="rId5"/>
              </a:rPr>
              <a:t>[179]</a:t>
            </a:r>
            <a:r>
              <a:rPr lang="en-US" baseline="30000" dirty="0">
                <a:hlinkClick r:id="rId6"/>
              </a:rPr>
              <a:t>[180]</a:t>
            </a:r>
            <a:r>
              <a:rPr lang="en-US" baseline="30000" dirty="0">
                <a:hlinkClick r:id="rId7"/>
              </a:rPr>
              <a:t>[181]</a:t>
            </a:r>
            <a:r>
              <a:rPr lang="en-US" dirty="0"/>
              <a:t> At a time when it was especially popular, the </a:t>
            </a:r>
            <a:r>
              <a:rPr lang="en-US" dirty="0">
                <a:hlinkClick r:id="rId8" tooltip="India men's national field hockey team"/>
              </a:rPr>
              <a:t>India men's national field hockey team</a:t>
            </a:r>
            <a:r>
              <a:rPr lang="en-US" dirty="0"/>
              <a:t> won the 1975 </a:t>
            </a:r>
            <a:r>
              <a:rPr lang="en-US" dirty="0">
                <a:hlinkClick r:id="rId9" tooltip="Hockey World Cup"/>
              </a:rPr>
              <a:t>Men's Hockey World Cup</a:t>
            </a:r>
            <a:r>
              <a:rPr lang="en-US" dirty="0"/>
              <a:t>, and 8 </a:t>
            </a:r>
            <a:r>
              <a:rPr lang="en-US" dirty="0">
                <a:hlinkClick r:id="rId10" tooltip="Gold medal"/>
              </a:rPr>
              <a:t>gold</a:t>
            </a:r>
            <a:r>
              <a:rPr lang="en-US" dirty="0"/>
              <a:t>, 1 </a:t>
            </a:r>
            <a:r>
              <a:rPr lang="en-US" dirty="0">
                <a:hlinkClick r:id="rId11" tooltip="Silver medal"/>
              </a:rPr>
              <a:t>silver</a:t>
            </a:r>
            <a:r>
              <a:rPr lang="en-US" dirty="0"/>
              <a:t>, and 2 </a:t>
            </a:r>
            <a:r>
              <a:rPr lang="en-US" dirty="0">
                <a:hlinkClick r:id="rId12" tooltip="Bronze medal"/>
              </a:rPr>
              <a:t>bronze</a:t>
            </a:r>
            <a:r>
              <a:rPr lang="en-US" dirty="0"/>
              <a:t> medals at the Olympic Games. However, field hockey in India no longer has the following that it once did.</a:t>
            </a:r>
          </a:p>
        </p:txBody>
      </p:sp>
      <p:pic>
        <p:nvPicPr>
          <p:cNvPr id="4" name="Picture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250" y="2133600"/>
            <a:ext cx="2838450" cy="3200400"/>
          </a:xfrm>
          <a:prstGeom prst="rect">
            <a:avLst/>
          </a:prstGeom>
        </p:spPr>
      </p:pic>
    </p:spTree>
    <p:extLst>
      <p:ext uri="{BB962C8B-B14F-4D97-AF65-F5344CB8AC3E}">
        <p14:creationId xmlns:p14="http://schemas.microsoft.com/office/powerpoint/2010/main" val="26208099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7318248" cy="685800"/>
          </a:xfrm>
        </p:spPr>
        <p:txBody>
          <a:bodyPr>
            <a:normAutofit/>
          </a:bodyPr>
          <a:lstStyle/>
          <a:p>
            <a:r>
              <a:rPr lang="en-US" sz="2000" dirty="0"/>
              <a:t>Perceptions of Indian Culture</a:t>
            </a:r>
            <a:br>
              <a:rPr lang="en-US" sz="2000" dirty="0"/>
            </a:br>
            <a:r>
              <a:rPr lang="en-US" sz="2000" dirty="0"/>
              <a:t> </a:t>
            </a:r>
          </a:p>
        </p:txBody>
      </p:sp>
      <p:sp>
        <p:nvSpPr>
          <p:cNvPr id="3" name="TextBox 2"/>
          <p:cNvSpPr txBox="1"/>
          <p:nvPr/>
        </p:nvSpPr>
        <p:spPr>
          <a:xfrm>
            <a:off x="0" y="685800"/>
            <a:ext cx="7772400" cy="5909310"/>
          </a:xfrm>
          <a:prstGeom prst="rect">
            <a:avLst/>
          </a:prstGeom>
          <a:noFill/>
        </p:spPr>
        <p:txBody>
          <a:bodyPr wrap="square" rtlCol="0">
            <a:spAutoFit/>
          </a:bodyPr>
          <a:lstStyle/>
          <a:p>
            <a:r>
              <a:rPr lang="en-US" sz="1400" dirty="0" smtClean="0"/>
              <a:t>India's diversity has inspired many writers to pen their perceptions of the country's culture. These writings paint a complex and often conflicting picture of the culture of India. India is one of the most ethnically and religiously diverse countries in the world. The concept of "Indian culture" is a very complex and complicated matter. Indian citizens are divided into various ethnic, religious, caste, linguistic and regional groups, making the realities of "</a:t>
            </a:r>
            <a:r>
              <a:rPr lang="en-US" sz="1400" dirty="0" err="1" smtClean="0"/>
              <a:t>Indianness</a:t>
            </a:r>
            <a:r>
              <a:rPr lang="en-US" sz="1400" dirty="0" smtClean="0"/>
              <a:t>" extremely complicated. This is why the conception of Indian identity poses certain difficulties and presupposes a series of assumptions about what concisely the expression "Indian" means. However, despite this vast and heterogeneous composition, the creation of some sort of typical or shared Indian culture results from some inherent internal forces (such as a robust Constitution, universal adult franchise, flexible federal structure, secular educational policy, etc.) and from certain historical events (such as Indian Independence Movement, Partition, wars against Pakistan, etc.) Hindu </a:t>
            </a:r>
            <a:r>
              <a:rPr lang="en-US" sz="1400" dirty="0" err="1" smtClean="0"/>
              <a:t>Sanskriti</a:t>
            </a:r>
            <a:r>
              <a:rPr lang="en-US" sz="1400" dirty="0" smtClean="0"/>
              <a:t> Ankh is an ancient series of books originally from northern part of India highlighting the </a:t>
            </a:r>
            <a:r>
              <a:rPr lang="en-US" sz="1400" dirty="0" err="1" smtClean="0"/>
              <a:t>Bharatiya</a:t>
            </a:r>
            <a:r>
              <a:rPr lang="en-US" sz="1400" dirty="0" smtClean="0"/>
              <a:t> </a:t>
            </a:r>
            <a:r>
              <a:rPr lang="en-US" sz="1400" dirty="0" err="1" smtClean="0"/>
              <a:t>sanskriti</a:t>
            </a:r>
            <a:r>
              <a:rPr lang="en-US" sz="1400" dirty="0" smtClean="0"/>
              <a:t>, that is, the culture of India.</a:t>
            </a:r>
          </a:p>
          <a:p>
            <a:endParaRPr lang="en-US" sz="1400" dirty="0" smtClean="0"/>
          </a:p>
          <a:p>
            <a:r>
              <a:rPr lang="en-US" sz="1400" dirty="0" smtClean="0"/>
              <a:t>According to industry consultant Eugene M. </a:t>
            </a:r>
            <a:r>
              <a:rPr lang="en-US" sz="1400" dirty="0" err="1" smtClean="0"/>
              <a:t>Makar</a:t>
            </a:r>
            <a:r>
              <a:rPr lang="en-US" sz="1400" dirty="0" smtClean="0"/>
              <a:t>, for example, traditional Indian culture is defined by a relatively strict social hierarchy. He also mentions that from an early age, children are reminded of their roles and places in society.[207] This is reinforced, </a:t>
            </a:r>
            <a:r>
              <a:rPr lang="en-US" sz="1400" dirty="0" err="1" smtClean="0"/>
              <a:t>Makar</a:t>
            </a:r>
            <a:r>
              <a:rPr lang="en-US" sz="1400" dirty="0" smtClean="0"/>
              <a:t> notes, by the way, many believe gods and spirits have an integral and functional role in determining their life. Several differences such as religion divide the culture. However, a far more powerful division is the traditional Hindu bifurcation into non-polluting and polluting occupations. Strict social taboos have governed these groups for thousands of years, claims </a:t>
            </a:r>
            <a:r>
              <a:rPr lang="en-US" sz="1400" dirty="0" err="1" smtClean="0"/>
              <a:t>Makar</a:t>
            </a:r>
            <a:r>
              <a:rPr lang="en-US" sz="1400" dirty="0" smtClean="0"/>
              <a:t>. In recent years, particularly in cities, some of these lines have blurred and sometimes even disappeared. He writes important family relations extend as far as 1 </a:t>
            </a:r>
            <a:r>
              <a:rPr lang="en-US" sz="1400" dirty="0" err="1" smtClean="0"/>
              <a:t>gotra</a:t>
            </a:r>
            <a:r>
              <a:rPr lang="en-US" sz="1400" dirty="0" smtClean="0"/>
              <a:t>, the mainly </a:t>
            </a:r>
            <a:r>
              <a:rPr lang="en-US" sz="1400" dirty="0" err="1" smtClean="0"/>
              <a:t>patrilinear</a:t>
            </a:r>
            <a:r>
              <a:rPr lang="en-US" sz="1400" dirty="0" smtClean="0"/>
              <a:t> lineage or clan assigned to a Hindu at birth. In rural areas &amp; sometimes in urban areas as well, it is common that three or four generations of the family live under the same roof. The patriarch often resolves family issues.[207]</a:t>
            </a:r>
          </a:p>
          <a:p>
            <a:endParaRPr lang="en-US" sz="1400" dirty="0"/>
          </a:p>
        </p:txBody>
      </p:sp>
    </p:spTree>
    <p:extLst>
      <p:ext uri="{BB962C8B-B14F-4D97-AF65-F5344CB8AC3E}">
        <p14:creationId xmlns:p14="http://schemas.microsoft.com/office/powerpoint/2010/main" val="26304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24400" y="228600"/>
            <a:ext cx="2604868" cy="734568"/>
          </a:xfrm>
        </p:spPr>
        <p:txBody>
          <a:bodyPr/>
          <a:lstStyle/>
          <a:p>
            <a:r>
              <a:rPr lang="en-US" dirty="0" smtClean="0"/>
              <a:t>Foods</a:t>
            </a:r>
            <a:endParaRPr lang="en-US" dirty="0"/>
          </a:p>
        </p:txBody>
      </p:sp>
      <p:sp>
        <p:nvSpPr>
          <p:cNvPr id="3" name="Subtitle 2"/>
          <p:cNvSpPr>
            <a:spLocks noGrp="1"/>
          </p:cNvSpPr>
          <p:nvPr>
            <p:ph type="subTitle" idx="1"/>
          </p:nvPr>
        </p:nvSpPr>
        <p:spPr>
          <a:xfrm>
            <a:off x="2895600" y="1676400"/>
            <a:ext cx="5114778" cy="2964712"/>
          </a:xfrm>
        </p:spPr>
        <p:txBody>
          <a:bodyPr>
            <a:normAutofit fontScale="92500" lnSpcReduction="20000"/>
          </a:bodyPr>
          <a:lstStyle/>
          <a:p>
            <a:pPr algn="l"/>
            <a:r>
              <a:rPr lang="en-US" dirty="0"/>
              <a:t>Indian food is as diverse as India. Indian cuisines use numerous ingredients, deploy a wide range of food preparation styles, cooking techniques, and culinary presentations. From </a:t>
            </a:r>
            <a:r>
              <a:rPr lang="en-US" dirty="0" smtClean="0"/>
              <a:t>salads </a:t>
            </a:r>
            <a:r>
              <a:rPr lang="en-US" dirty="0"/>
              <a:t>to sauces, from vegetarian to meat, from spices to sensuous, from bread to desserts, Indian cuisine is invariably complex. Harold McGee, a </a:t>
            </a:r>
            <a:r>
              <a:rPr lang="en-US" dirty="0" err="1"/>
              <a:t>favourite</a:t>
            </a:r>
            <a:r>
              <a:rPr lang="en-US" dirty="0"/>
              <a:t> of many Michelin-starred chefs, writes "for sheer inventiveness with the milk itself as the primary ingredient, no country on earth can match India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752600"/>
            <a:ext cx="2743200" cy="2057400"/>
          </a:xfrm>
          <a:prstGeom prst="rect">
            <a:avLst/>
          </a:prstGeom>
        </p:spPr>
      </p:pic>
    </p:spTree>
    <p:extLst>
      <p:ext uri="{BB962C8B-B14F-4D97-AF65-F5344CB8AC3E}">
        <p14:creationId xmlns:p14="http://schemas.microsoft.com/office/powerpoint/2010/main" val="38519698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0" y="76200"/>
            <a:ext cx="3276600" cy="1143000"/>
          </a:xfrm>
        </p:spPr>
        <p:txBody>
          <a:bodyPr/>
          <a:lstStyle/>
          <a:p>
            <a:r>
              <a:rPr lang="en-US" dirty="0" smtClean="0"/>
              <a:t>Clothing</a:t>
            </a:r>
            <a:endParaRPr lang="en-US" dirty="0"/>
          </a:p>
        </p:txBody>
      </p:sp>
      <p:sp>
        <p:nvSpPr>
          <p:cNvPr id="3" name="Subtitle 2"/>
          <p:cNvSpPr>
            <a:spLocks noGrp="1"/>
          </p:cNvSpPr>
          <p:nvPr>
            <p:ph type="subTitle" idx="1"/>
          </p:nvPr>
        </p:nvSpPr>
        <p:spPr>
          <a:xfrm>
            <a:off x="2895600" y="1524000"/>
            <a:ext cx="5114778" cy="4800600"/>
          </a:xfrm>
        </p:spPr>
        <p:txBody>
          <a:bodyPr>
            <a:normAutofit fontScale="92500"/>
          </a:bodyPr>
          <a:lstStyle/>
          <a:p>
            <a:pPr algn="l"/>
            <a:r>
              <a:rPr lang="en-US" dirty="0"/>
              <a:t>Traditional clothing in India greatly varies across different parts of the country and is influenced by local culture, geography, climate, and rural/urban settings. Popular styles of dress include draped garments such as </a:t>
            </a:r>
            <a:r>
              <a:rPr lang="en-US" dirty="0">
                <a:hlinkClick r:id="rId2" tooltip="Sari"/>
              </a:rPr>
              <a:t>sari</a:t>
            </a:r>
            <a:r>
              <a:rPr lang="en-US" dirty="0"/>
              <a:t> and </a:t>
            </a:r>
            <a:r>
              <a:rPr lang="en-US" i="1" dirty="0" err="1"/>
              <a:t>mekhela</a:t>
            </a:r>
            <a:r>
              <a:rPr lang="en-US" i="1" dirty="0"/>
              <a:t> </a:t>
            </a:r>
            <a:r>
              <a:rPr lang="en-US" i="1" dirty="0" err="1"/>
              <a:t>sador</a:t>
            </a:r>
            <a:r>
              <a:rPr lang="en-US" dirty="0"/>
              <a:t> for women and </a:t>
            </a:r>
            <a:r>
              <a:rPr lang="en-US" dirty="0">
                <a:hlinkClick r:id="rId3" tooltip="Dhoti"/>
              </a:rPr>
              <a:t>dhoti</a:t>
            </a:r>
            <a:r>
              <a:rPr lang="en-US" dirty="0"/>
              <a:t> or </a:t>
            </a:r>
            <a:r>
              <a:rPr lang="en-US" dirty="0">
                <a:hlinkClick r:id="rId4" tooltip="Lungi"/>
              </a:rPr>
              <a:t>lungi</a:t>
            </a:r>
            <a:r>
              <a:rPr lang="en-US" dirty="0"/>
              <a:t> or </a:t>
            </a:r>
            <a:r>
              <a:rPr lang="en-US" dirty="0" err="1"/>
              <a:t>panche</a:t>
            </a:r>
            <a:r>
              <a:rPr lang="en-US" dirty="0"/>
              <a:t> (in Kannada) for men. Stitched clothes are also popular such as </a:t>
            </a:r>
            <a:r>
              <a:rPr lang="en-US" dirty="0" err="1">
                <a:hlinkClick r:id="rId5" tooltip="Churidar"/>
              </a:rPr>
              <a:t>churidar</a:t>
            </a:r>
            <a:r>
              <a:rPr lang="en-US" dirty="0"/>
              <a:t> or </a:t>
            </a:r>
            <a:r>
              <a:rPr lang="en-US" i="1" dirty="0" err="1"/>
              <a:t>salwar-kameez</a:t>
            </a:r>
            <a:r>
              <a:rPr lang="en-US" dirty="0"/>
              <a:t> for women, with </a:t>
            </a:r>
            <a:r>
              <a:rPr lang="en-US" i="1" dirty="0" err="1"/>
              <a:t>dupatta</a:t>
            </a:r>
            <a:r>
              <a:rPr lang="en-US" dirty="0"/>
              <a:t> (long scarf) thrown over shoulder completing the outfit. The </a:t>
            </a:r>
            <a:r>
              <a:rPr lang="en-US" dirty="0" err="1"/>
              <a:t>salwar</a:t>
            </a:r>
            <a:r>
              <a:rPr lang="en-US" dirty="0"/>
              <a:t> is often loose fitting, while </a:t>
            </a:r>
            <a:r>
              <a:rPr lang="en-US" dirty="0" err="1"/>
              <a:t>churidar</a:t>
            </a:r>
            <a:r>
              <a:rPr lang="en-US" dirty="0"/>
              <a:t> is a tighter cut.</a:t>
            </a:r>
            <a:r>
              <a:rPr lang="en-US" baseline="30000" dirty="0">
                <a:hlinkClick r:id="rId6"/>
              </a:rPr>
              <a:t>[110]</a:t>
            </a:r>
            <a:r>
              <a:rPr lang="en-US" dirty="0"/>
              <a:t> The </a:t>
            </a:r>
            <a:r>
              <a:rPr lang="en-US" dirty="0" err="1">
                <a:hlinkClick r:id="rId7" tooltip="Dastar"/>
              </a:rPr>
              <a:t>dastar</a:t>
            </a:r>
            <a:r>
              <a:rPr lang="en-US" dirty="0"/>
              <a:t>, a headgear worn by </a:t>
            </a:r>
            <a:r>
              <a:rPr lang="en-US" dirty="0">
                <a:hlinkClick r:id="rId8" tooltip="Sikh"/>
              </a:rPr>
              <a:t>Sikhs</a:t>
            </a:r>
            <a:r>
              <a:rPr lang="en-US" dirty="0"/>
              <a:t> is common in </a:t>
            </a:r>
            <a:r>
              <a:rPr lang="en-US" dirty="0">
                <a:hlinkClick r:id="rId9" tooltip="Punjab"/>
              </a:rPr>
              <a:t>Punjab</a:t>
            </a:r>
            <a:r>
              <a:rPr lang="en-US" dirty="0"/>
              <a:t>. </a:t>
            </a:r>
          </a:p>
        </p:txBody>
      </p:sp>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0"/>
            <a:ext cx="2743200" cy="6858000"/>
          </a:xfrm>
          <a:prstGeom prst="rect">
            <a:avLst/>
          </a:prstGeom>
        </p:spPr>
      </p:pic>
    </p:spTree>
    <p:extLst>
      <p:ext uri="{BB962C8B-B14F-4D97-AF65-F5344CB8AC3E}">
        <p14:creationId xmlns:p14="http://schemas.microsoft.com/office/powerpoint/2010/main" val="34226699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152400"/>
            <a:ext cx="6096000" cy="1496568"/>
          </a:xfrm>
        </p:spPr>
        <p:txBody>
          <a:bodyPr/>
          <a:lstStyle/>
          <a:p>
            <a:pPr algn="ctr"/>
            <a:r>
              <a:rPr lang="en-US" dirty="0" smtClean="0"/>
              <a:t>language and literature</a:t>
            </a:r>
            <a:endParaRPr lang="en-US" dirty="0"/>
          </a:p>
        </p:txBody>
      </p:sp>
      <p:sp>
        <p:nvSpPr>
          <p:cNvPr id="3" name="Subtitle 2"/>
          <p:cNvSpPr>
            <a:spLocks noGrp="1"/>
          </p:cNvSpPr>
          <p:nvPr>
            <p:ph type="subTitle" idx="1"/>
          </p:nvPr>
        </p:nvSpPr>
        <p:spPr>
          <a:xfrm>
            <a:off x="2743200" y="1828800"/>
            <a:ext cx="5114778" cy="4572000"/>
          </a:xfrm>
        </p:spPr>
        <p:txBody>
          <a:bodyPr>
            <a:normAutofit fontScale="92500" lnSpcReduction="20000"/>
          </a:bodyPr>
          <a:lstStyle/>
          <a:p>
            <a:pPr algn="l"/>
            <a:r>
              <a:rPr lang="en-US" dirty="0"/>
              <a:t>The Sanskrit language, whatever be its antiquity, is of a wonderful structure; more perfect than the Greek, more copious than the Latin, and more exquisitely refined than either, yet bearing to both of them a stronger affinity, both in the roots of verbs and the forms of grammar, than could possibly have been produced by accident; so strong indeed, that no philologer could examine them all three, without believing them to have sprung from </a:t>
            </a:r>
            <a:r>
              <a:rPr lang="en-US" i="1" dirty="0"/>
              <a:t>some common source</a:t>
            </a:r>
            <a:r>
              <a:rPr lang="en-US" dirty="0"/>
              <a:t>, which, perhaps, no longer exists; there is a similar reason, though not quite so forcible, for supposing that both the Gothic and the Celtic, though blended with a very different idiom, had the same origin with the Sanskrit ...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005840"/>
            <a:ext cx="2743200" cy="5318760"/>
          </a:xfrm>
          <a:prstGeom prst="rect">
            <a:avLst/>
          </a:prstGeom>
        </p:spPr>
      </p:pic>
    </p:spTree>
    <p:extLst>
      <p:ext uri="{BB962C8B-B14F-4D97-AF65-F5344CB8AC3E}">
        <p14:creationId xmlns:p14="http://schemas.microsoft.com/office/powerpoint/2010/main" val="15261307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52800" y="76200"/>
            <a:ext cx="5105400" cy="1600200"/>
          </a:xfrm>
        </p:spPr>
        <p:txBody>
          <a:bodyPr/>
          <a:lstStyle/>
          <a:p>
            <a:pPr algn="ctr"/>
            <a:r>
              <a:rPr lang="en-US" sz="2800" dirty="0"/>
              <a:t>Performing arts - </a:t>
            </a:r>
            <a:r>
              <a:rPr lang="en-US" sz="2800" dirty="0" err="1"/>
              <a:t>Dance,Drama,Puppetry,Shadow</a:t>
            </a:r>
            <a:r>
              <a:rPr lang="en-US" sz="2800" dirty="0"/>
              <a:t> Play</a:t>
            </a:r>
          </a:p>
        </p:txBody>
      </p:sp>
      <p:sp>
        <p:nvSpPr>
          <p:cNvPr id="3" name="Subtitle 2"/>
          <p:cNvSpPr>
            <a:spLocks noGrp="1"/>
          </p:cNvSpPr>
          <p:nvPr>
            <p:ph type="subTitle" idx="1"/>
          </p:nvPr>
        </p:nvSpPr>
        <p:spPr>
          <a:xfrm>
            <a:off x="2895600" y="2209800"/>
            <a:ext cx="5116420" cy="3810000"/>
          </a:xfrm>
        </p:spPr>
        <p:txBody>
          <a:bodyPr>
            <a:normAutofit fontScale="70000" lnSpcReduction="20000"/>
          </a:bodyPr>
          <a:lstStyle/>
          <a:p>
            <a:pPr algn="l"/>
            <a:r>
              <a:rPr lang="en-US" dirty="0"/>
              <a:t>Let drama and dance (</a:t>
            </a:r>
            <a:r>
              <a:rPr lang="en-US" dirty="0" err="1"/>
              <a:t>Nātya</a:t>
            </a:r>
            <a:r>
              <a:rPr lang="en-US" dirty="0"/>
              <a:t>, </a:t>
            </a:r>
            <a:r>
              <a:rPr lang="en-US" dirty="0" err="1"/>
              <a:t>नाट्य</a:t>
            </a:r>
            <a:r>
              <a:rPr lang="en-US" dirty="0"/>
              <a:t>) be the fifth </a:t>
            </a:r>
            <a:r>
              <a:rPr lang="en-US" dirty="0" err="1"/>
              <a:t>vedic</a:t>
            </a:r>
            <a:r>
              <a:rPr lang="en-US" dirty="0"/>
              <a:t> scripture. Combined with an epic story, tending to virtue, wealth, joy and spiritual freedom, it must contain the significance of every scripture, and forward every art.</a:t>
            </a:r>
          </a:p>
          <a:p>
            <a:pPr algn="l"/>
            <a:r>
              <a:rPr lang="en-US" dirty="0"/>
              <a:t>— </a:t>
            </a:r>
            <a:r>
              <a:rPr lang="en-US" i="1" dirty="0"/>
              <a:t>First chapter of </a:t>
            </a:r>
            <a:r>
              <a:rPr lang="en-US" i="1" dirty="0" err="1"/>
              <a:t>Nātyaśāstra</a:t>
            </a:r>
            <a:r>
              <a:rPr lang="en-US" i="1" dirty="0"/>
              <a:t>, sometime between 200 BCE – 200 CE.</a:t>
            </a:r>
            <a:r>
              <a:rPr lang="en-US" i="1" baseline="30000" dirty="0">
                <a:hlinkClick r:id="rId2"/>
              </a:rPr>
              <a:t>[142]</a:t>
            </a:r>
            <a:r>
              <a:rPr lang="en-US" i="1" baseline="30000" dirty="0">
                <a:hlinkClick r:id="rId3"/>
              </a:rPr>
              <a:t>[143]</a:t>
            </a:r>
            <a:endParaRPr lang="en-US" dirty="0"/>
          </a:p>
          <a:p>
            <a:pPr algn="l"/>
            <a:r>
              <a:rPr lang="en-US" dirty="0"/>
              <a:t>India has had a long romance with the art of dance. The Hindu Sanskrit texts </a:t>
            </a:r>
            <a:r>
              <a:rPr lang="en-US" i="1" dirty="0" err="1">
                <a:hlinkClick r:id="rId4" tooltip="Natya Shastra"/>
              </a:rPr>
              <a:t>Natya</a:t>
            </a:r>
            <a:r>
              <a:rPr lang="en-US" i="1" dirty="0">
                <a:hlinkClick r:id="rId4" tooltip="Natya Shastra"/>
              </a:rPr>
              <a:t> </a:t>
            </a:r>
            <a:r>
              <a:rPr lang="en-US" i="1" dirty="0" err="1">
                <a:hlinkClick r:id="rId4" tooltip="Natya Shastra"/>
              </a:rPr>
              <a:t>Shastra</a:t>
            </a:r>
            <a:r>
              <a:rPr lang="en-US" dirty="0"/>
              <a:t> (Science of Dance) and </a:t>
            </a:r>
            <a:r>
              <a:rPr lang="en-US" i="1" dirty="0" err="1">
                <a:hlinkClick r:id="rId5" tooltip="Abhinaya Darpana"/>
              </a:rPr>
              <a:t>Abhinaya</a:t>
            </a:r>
            <a:r>
              <a:rPr lang="en-US" i="1" dirty="0">
                <a:hlinkClick r:id="rId5" tooltip="Abhinaya Darpana"/>
              </a:rPr>
              <a:t> </a:t>
            </a:r>
            <a:r>
              <a:rPr lang="en-US" i="1" dirty="0" err="1">
                <a:hlinkClick r:id="rId5" tooltip="Abhinaya Darpana"/>
              </a:rPr>
              <a:t>Darpana</a:t>
            </a:r>
            <a:r>
              <a:rPr lang="en-US" dirty="0"/>
              <a:t> (Mirror of Gesture) are estimated to be from 200 BCE to early centuries of the 1st millennium CE.</a:t>
            </a:r>
            <a:r>
              <a:rPr lang="en-US" baseline="30000" dirty="0">
                <a:hlinkClick r:id="rId3"/>
              </a:rPr>
              <a:t>[143]</a:t>
            </a:r>
            <a:r>
              <a:rPr lang="en-US" baseline="30000" dirty="0">
                <a:hlinkClick r:id="rId6"/>
              </a:rPr>
              <a:t>[144]</a:t>
            </a:r>
            <a:r>
              <a:rPr lang="en-US" baseline="30000" dirty="0">
                <a:hlinkClick r:id="rId7"/>
              </a:rPr>
              <a:t>[145]</a:t>
            </a:r>
            <a:r>
              <a:rPr lang="en-US" dirty="0"/>
              <a:t> </a:t>
            </a:r>
          </a:p>
          <a:p>
            <a:pPr algn="l"/>
            <a:r>
              <a:rPr lang="en-US" dirty="0"/>
              <a:t>The Indian art of dance as taught in these ancient books, according to </a:t>
            </a:r>
            <a:r>
              <a:rPr lang="en-US" dirty="0" err="1"/>
              <a:t>Ragini</a:t>
            </a:r>
            <a:r>
              <a:rPr lang="en-US" dirty="0"/>
              <a:t> Devi, is the expression of inner beauty and the divine in man.</a:t>
            </a:r>
            <a:r>
              <a:rPr lang="en-US" baseline="30000" dirty="0">
                <a:hlinkClick r:id="rId8"/>
              </a:rPr>
              <a:t>[146]</a:t>
            </a:r>
            <a:r>
              <a:rPr lang="en-US" dirty="0"/>
              <a:t> It is a deliberate art, nothing is left to chance, each gesture seeks to communicate the ideas, each facial expression the emotions</a:t>
            </a:r>
          </a:p>
          <a:p>
            <a:pPr algn="l"/>
            <a:endParaRPr lang="en-US" dirty="0"/>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905000"/>
            <a:ext cx="2667000" cy="3429000"/>
          </a:xfrm>
          <a:prstGeom prst="rect">
            <a:avLst/>
          </a:prstGeom>
        </p:spPr>
      </p:pic>
    </p:spTree>
    <p:extLst>
      <p:ext uri="{BB962C8B-B14F-4D97-AF65-F5344CB8AC3E}">
        <p14:creationId xmlns:p14="http://schemas.microsoft.com/office/powerpoint/2010/main" val="14752593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52800" y="-1295400"/>
            <a:ext cx="5105400" cy="2514600"/>
          </a:xfrm>
        </p:spPr>
        <p:txBody>
          <a:bodyPr/>
          <a:lstStyle/>
          <a:p>
            <a:pPr algn="ctr"/>
            <a:r>
              <a:rPr lang="en-US" dirty="0" smtClean="0"/>
              <a:t>music</a:t>
            </a:r>
            <a:endParaRPr lang="en-US" dirty="0"/>
          </a:p>
        </p:txBody>
      </p:sp>
      <p:sp>
        <p:nvSpPr>
          <p:cNvPr id="3" name="Subtitle 2"/>
          <p:cNvSpPr>
            <a:spLocks noGrp="1"/>
          </p:cNvSpPr>
          <p:nvPr>
            <p:ph type="subTitle" idx="1"/>
          </p:nvPr>
        </p:nvSpPr>
        <p:spPr>
          <a:xfrm>
            <a:off x="3354442" y="1600200"/>
            <a:ext cx="5114778" cy="4800600"/>
          </a:xfrm>
        </p:spPr>
        <p:txBody>
          <a:bodyPr>
            <a:normAutofit fontScale="92500"/>
          </a:bodyPr>
          <a:lstStyle/>
          <a:p>
            <a:pPr algn="l"/>
            <a:r>
              <a:rPr lang="en-US" dirty="0"/>
              <a:t>Music is an integral part of India's culture. </a:t>
            </a:r>
            <a:r>
              <a:rPr lang="en-US" dirty="0" err="1">
                <a:hlinkClick r:id="rId2" tooltip="Natya Shastra"/>
              </a:rPr>
              <a:t>Natyasastra</a:t>
            </a:r>
            <a:r>
              <a:rPr lang="en-US" dirty="0"/>
              <a:t>, a 2000-year-old Sanskrit text, describes five systems of taxonomy to classify musical instruments.</a:t>
            </a:r>
            <a:r>
              <a:rPr lang="en-US" baseline="30000" dirty="0">
                <a:hlinkClick r:id="rId3"/>
              </a:rPr>
              <a:t>[165]</a:t>
            </a:r>
            <a:r>
              <a:rPr lang="en-US" dirty="0"/>
              <a:t> One of these ancient Indian systems classifies musical instruments into four groups according to four primary sources of vibration: strings, membranes, cymbals, and air. According to Reis Flora, this is similar to the Western theory of organology. Archeologists have also reported the discovery of a 3000-year-old, 20-key, carefully shaped polished basalt </a:t>
            </a:r>
            <a:r>
              <a:rPr lang="en-US" dirty="0" err="1"/>
              <a:t>lithophone</a:t>
            </a:r>
            <a:r>
              <a:rPr lang="en-US" dirty="0"/>
              <a:t> in the </a:t>
            </a:r>
            <a:r>
              <a:rPr lang="en-US" dirty="0">
                <a:hlinkClick r:id="rId4" tooltip="Sankarjang"/>
              </a:rPr>
              <a:t>highlands of </a:t>
            </a:r>
            <a:r>
              <a:rPr lang="en-US" dirty="0" err="1">
                <a:hlinkClick r:id="rId4" tooltip="Sankarjang"/>
              </a:rPr>
              <a:t>Odisha</a:t>
            </a:r>
            <a:r>
              <a:rPr lang="en-US" dirty="0"/>
              <a:t>.</a:t>
            </a:r>
            <a:r>
              <a:rPr lang="en-US" baseline="30000" dirty="0">
                <a:hlinkClick r:id="rId5"/>
              </a:rPr>
              <a:t>[166]</a:t>
            </a:r>
            <a:endParaRPr lang="en-US"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057400"/>
            <a:ext cx="3047553" cy="2387302"/>
          </a:xfrm>
          <a:prstGeom prst="rect">
            <a:avLst/>
          </a:prstGeom>
        </p:spPr>
      </p:pic>
    </p:spTree>
    <p:extLst>
      <p:ext uri="{BB962C8B-B14F-4D97-AF65-F5344CB8AC3E}">
        <p14:creationId xmlns:p14="http://schemas.microsoft.com/office/powerpoint/2010/main" val="7662130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05200" y="35668"/>
            <a:ext cx="5105400" cy="1066800"/>
          </a:xfrm>
        </p:spPr>
        <p:txBody>
          <a:bodyPr/>
          <a:lstStyle/>
          <a:p>
            <a:pPr algn="ctr"/>
            <a:r>
              <a:rPr lang="en-US" dirty="0" smtClean="0"/>
              <a:t>painting</a:t>
            </a:r>
            <a:endParaRPr lang="en-US" dirty="0"/>
          </a:p>
        </p:txBody>
      </p:sp>
      <p:sp>
        <p:nvSpPr>
          <p:cNvPr id="3" name="Subtitle 2"/>
          <p:cNvSpPr>
            <a:spLocks noGrp="1"/>
          </p:cNvSpPr>
          <p:nvPr>
            <p:ph type="subTitle" idx="1"/>
          </p:nvPr>
        </p:nvSpPr>
        <p:spPr>
          <a:xfrm>
            <a:off x="3354442" y="1447800"/>
            <a:ext cx="5114778" cy="4724400"/>
          </a:xfrm>
        </p:spPr>
        <p:txBody>
          <a:bodyPr>
            <a:normAutofit fontScale="77500" lnSpcReduction="20000"/>
          </a:bodyPr>
          <a:lstStyle/>
          <a:p>
            <a:pPr algn="l"/>
            <a:r>
              <a:rPr lang="en-US" dirty="0"/>
              <a:t>Cave paintings from </a:t>
            </a:r>
            <a:r>
              <a:rPr lang="en-US" dirty="0">
                <a:hlinkClick r:id="rId2" tooltip="Ajanta Caves"/>
              </a:rPr>
              <a:t>Ajanta</a:t>
            </a:r>
            <a:r>
              <a:rPr lang="en-US" dirty="0"/>
              <a:t>, </a:t>
            </a:r>
            <a:r>
              <a:rPr lang="en-US" dirty="0" err="1">
                <a:hlinkClick r:id="rId3" tooltip="Bagh Caves"/>
              </a:rPr>
              <a:t>Bagh</a:t>
            </a:r>
            <a:r>
              <a:rPr lang="en-US" dirty="0"/>
              <a:t>, </a:t>
            </a:r>
            <a:r>
              <a:rPr lang="en-US" dirty="0" err="1">
                <a:hlinkClick r:id="rId4" tooltip="Ellora Caves"/>
              </a:rPr>
              <a:t>Ellora</a:t>
            </a:r>
            <a:r>
              <a:rPr lang="en-US" dirty="0"/>
              <a:t> and </a:t>
            </a:r>
            <a:r>
              <a:rPr lang="en-US" dirty="0" err="1">
                <a:hlinkClick r:id="rId5" tooltip="Sittanavasal"/>
              </a:rPr>
              <a:t>Sittanavasal</a:t>
            </a:r>
            <a:r>
              <a:rPr lang="en-US" dirty="0"/>
              <a:t> and temple paintings testify to a love of naturalism. Most early and medieval art in India is Hindu, Buddhist or Jain. A freshly made </a:t>
            </a:r>
            <a:r>
              <a:rPr lang="en-US" dirty="0" err="1"/>
              <a:t>coloured</a:t>
            </a:r>
            <a:r>
              <a:rPr lang="en-US" dirty="0"/>
              <a:t> floor design (</a:t>
            </a:r>
            <a:r>
              <a:rPr lang="en-US" dirty="0" err="1">
                <a:hlinkClick r:id="rId6" tooltip="Rangoli"/>
              </a:rPr>
              <a:t>Rangoli</a:t>
            </a:r>
            <a:r>
              <a:rPr lang="en-US" dirty="0"/>
              <a:t>) is still a common sight outside the doorstep of many (mostly South Indian) Indian homes. </a:t>
            </a:r>
            <a:r>
              <a:rPr lang="en-US" dirty="0">
                <a:hlinkClick r:id="rId7" tooltip="Raja Ravi Varma"/>
              </a:rPr>
              <a:t>Raja Ravi </a:t>
            </a:r>
            <a:r>
              <a:rPr lang="en-US" dirty="0" err="1">
                <a:hlinkClick r:id="rId7" tooltip="Raja Ravi Varma"/>
              </a:rPr>
              <a:t>Varma</a:t>
            </a:r>
            <a:r>
              <a:rPr lang="en-US" dirty="0"/>
              <a:t> is one of the classical painters from medieval India. </a:t>
            </a:r>
          </a:p>
          <a:p>
            <a:pPr algn="l"/>
            <a:r>
              <a:rPr lang="en-US" dirty="0" err="1">
                <a:hlinkClick r:id="rId8" tooltip="Pattachitra"/>
              </a:rPr>
              <a:t>Pattachitra</a:t>
            </a:r>
            <a:r>
              <a:rPr lang="en-US" dirty="0"/>
              <a:t>, </a:t>
            </a:r>
            <a:r>
              <a:rPr lang="en-US" dirty="0" err="1">
                <a:hlinkClick r:id="rId9" tooltip="Madhubani painting"/>
              </a:rPr>
              <a:t>Madhubani</a:t>
            </a:r>
            <a:r>
              <a:rPr lang="en-US" dirty="0">
                <a:hlinkClick r:id="rId9" tooltip="Madhubani painting"/>
              </a:rPr>
              <a:t> painting</a:t>
            </a:r>
            <a:r>
              <a:rPr lang="en-US" dirty="0"/>
              <a:t>, </a:t>
            </a:r>
            <a:r>
              <a:rPr lang="en-US" dirty="0">
                <a:hlinkClick r:id="rId10" tooltip="Mysore painting"/>
              </a:rPr>
              <a:t>Mysore painting</a:t>
            </a:r>
            <a:r>
              <a:rPr lang="en-US" dirty="0"/>
              <a:t>, </a:t>
            </a:r>
            <a:r>
              <a:rPr lang="en-US" dirty="0">
                <a:hlinkClick r:id="rId11" tooltip="Rajput painting"/>
              </a:rPr>
              <a:t>Rajput painting</a:t>
            </a:r>
            <a:r>
              <a:rPr lang="en-US" dirty="0"/>
              <a:t>, </a:t>
            </a:r>
            <a:r>
              <a:rPr lang="en-US" dirty="0" err="1">
                <a:hlinkClick r:id="rId12" tooltip="Tanjore painting"/>
              </a:rPr>
              <a:t>Tanjore</a:t>
            </a:r>
            <a:r>
              <a:rPr lang="en-US" dirty="0">
                <a:hlinkClick r:id="rId12" tooltip="Tanjore painting"/>
              </a:rPr>
              <a:t> painting</a:t>
            </a:r>
            <a:r>
              <a:rPr lang="en-US" dirty="0"/>
              <a:t> and </a:t>
            </a:r>
            <a:r>
              <a:rPr lang="en-US" dirty="0">
                <a:hlinkClick r:id="rId13" tooltip="Mughal painting"/>
              </a:rPr>
              <a:t>Mughal painting</a:t>
            </a:r>
            <a:r>
              <a:rPr lang="en-US" dirty="0"/>
              <a:t> are some notable Genres of Indian Art; while </a:t>
            </a:r>
            <a:r>
              <a:rPr lang="en-US" dirty="0" err="1">
                <a:hlinkClick r:id="rId14" tooltip="Nandalal Bose"/>
              </a:rPr>
              <a:t>Nandalal</a:t>
            </a:r>
            <a:r>
              <a:rPr lang="en-US" dirty="0">
                <a:hlinkClick r:id="rId14" tooltip="Nandalal Bose"/>
              </a:rPr>
              <a:t> Bose</a:t>
            </a:r>
            <a:r>
              <a:rPr lang="en-US" dirty="0"/>
              <a:t>, </a:t>
            </a:r>
            <a:r>
              <a:rPr lang="en-US" dirty="0">
                <a:hlinkClick r:id="rId15" tooltip="M. F. Husain"/>
              </a:rPr>
              <a:t>M. F. Husain</a:t>
            </a:r>
            <a:r>
              <a:rPr lang="en-US" dirty="0"/>
              <a:t>, </a:t>
            </a:r>
            <a:r>
              <a:rPr lang="en-US" dirty="0">
                <a:hlinkClick r:id="rId16" tooltip="S. H. Raza"/>
              </a:rPr>
              <a:t>S. H. </a:t>
            </a:r>
            <a:r>
              <a:rPr lang="en-US" dirty="0" err="1">
                <a:hlinkClick r:id="rId16" tooltip="S. H. Raza"/>
              </a:rPr>
              <a:t>Raza</a:t>
            </a:r>
            <a:r>
              <a:rPr lang="en-US" dirty="0"/>
              <a:t>, </a:t>
            </a:r>
            <a:r>
              <a:rPr lang="en-US" dirty="0" err="1">
                <a:hlinkClick r:id="rId17" tooltip="Geeta Vadhera"/>
              </a:rPr>
              <a:t>Geeta</a:t>
            </a:r>
            <a:r>
              <a:rPr lang="en-US" dirty="0">
                <a:hlinkClick r:id="rId17" tooltip="Geeta Vadhera"/>
              </a:rPr>
              <a:t> </a:t>
            </a:r>
            <a:r>
              <a:rPr lang="en-US" dirty="0" err="1">
                <a:hlinkClick r:id="rId17" tooltip="Geeta Vadhera"/>
              </a:rPr>
              <a:t>Vadhera</a:t>
            </a:r>
            <a:r>
              <a:rPr lang="en-US" dirty="0"/>
              <a:t>, </a:t>
            </a:r>
            <a:r>
              <a:rPr lang="en-US" dirty="0" err="1">
                <a:hlinkClick r:id="rId18" tooltip="Jamini Roy"/>
              </a:rPr>
              <a:t>Jamini</a:t>
            </a:r>
            <a:r>
              <a:rPr lang="en-US" dirty="0">
                <a:hlinkClick r:id="rId18" tooltip="Jamini Roy"/>
              </a:rPr>
              <a:t> Roy</a:t>
            </a:r>
            <a:r>
              <a:rPr lang="en-US" dirty="0"/>
              <a:t> and B. </a:t>
            </a:r>
            <a:r>
              <a:rPr lang="en-US" dirty="0" err="1"/>
              <a:t>Venkatappa</a:t>
            </a:r>
            <a:r>
              <a:rPr lang="en-US" baseline="30000" dirty="0">
                <a:hlinkClick r:id="rId19"/>
              </a:rPr>
              <a:t>[171]</a:t>
            </a:r>
            <a:r>
              <a:rPr lang="en-US" dirty="0"/>
              <a:t> are some modern painters. Among the present day artists, </a:t>
            </a:r>
            <a:r>
              <a:rPr lang="en-US" dirty="0" err="1"/>
              <a:t>Atul</a:t>
            </a:r>
            <a:r>
              <a:rPr lang="en-US" dirty="0"/>
              <a:t> </a:t>
            </a:r>
            <a:r>
              <a:rPr lang="en-US" dirty="0" err="1"/>
              <a:t>Dodiya</a:t>
            </a:r>
            <a:r>
              <a:rPr lang="en-US" dirty="0"/>
              <a:t>, Bose </a:t>
            </a:r>
            <a:r>
              <a:rPr lang="en-US" dirty="0" err="1"/>
              <a:t>Krishnamacnahri</a:t>
            </a:r>
            <a:r>
              <a:rPr lang="en-US" dirty="0"/>
              <a:t>, </a:t>
            </a:r>
            <a:r>
              <a:rPr lang="en-US" dirty="0" err="1">
                <a:hlinkClick r:id="rId20" tooltip="Devajyoti Ray"/>
              </a:rPr>
              <a:t>Devajyoti</a:t>
            </a:r>
            <a:r>
              <a:rPr lang="en-US" dirty="0">
                <a:hlinkClick r:id="rId20" tooltip="Devajyoti Ray"/>
              </a:rPr>
              <a:t> Ray</a:t>
            </a:r>
            <a:r>
              <a:rPr lang="en-US" dirty="0"/>
              <a:t> and </a:t>
            </a:r>
            <a:r>
              <a:rPr lang="en-US" dirty="0" err="1"/>
              <a:t>Shibu</a:t>
            </a:r>
            <a:r>
              <a:rPr lang="en-US" dirty="0"/>
              <a:t> </a:t>
            </a:r>
            <a:r>
              <a:rPr lang="en-US" dirty="0" err="1"/>
              <a:t>Natesan</a:t>
            </a:r>
            <a:r>
              <a:rPr lang="en-US" dirty="0"/>
              <a:t> represent a new era of Indian art where global art shows direct amalgamation with Indian classical styles. These recent artists have acquired international recognition. </a:t>
            </a:r>
            <a:r>
              <a:rPr lang="en-US" dirty="0" err="1">
                <a:hlinkClick r:id="rId21" tooltip="Jehangir Art Gallery"/>
              </a:rPr>
              <a:t>Jehangir</a:t>
            </a:r>
            <a:r>
              <a:rPr lang="en-US" dirty="0">
                <a:hlinkClick r:id="rId21" tooltip="Jehangir Art Gallery"/>
              </a:rPr>
              <a:t> Art Gallery</a:t>
            </a:r>
            <a:r>
              <a:rPr lang="en-US" dirty="0"/>
              <a:t> in </a:t>
            </a:r>
            <a:r>
              <a:rPr lang="en-US" dirty="0">
                <a:hlinkClick r:id="rId22" tooltip="Mumbai"/>
              </a:rPr>
              <a:t>Mumbai</a:t>
            </a:r>
            <a:r>
              <a:rPr lang="en-US" dirty="0"/>
              <a:t>, </a:t>
            </a:r>
            <a:r>
              <a:rPr lang="en-US" dirty="0">
                <a:hlinkClick r:id="rId23" tooltip="Mysore Palace"/>
              </a:rPr>
              <a:t>Mysore Palace</a:t>
            </a:r>
            <a:r>
              <a:rPr lang="en-US" dirty="0"/>
              <a:t> has on display a few good Indian paintings. </a:t>
            </a:r>
          </a:p>
          <a:p>
            <a:pPr algn="l"/>
            <a:endParaRPr lang="en-US" dirty="0"/>
          </a:p>
        </p:txBody>
      </p:sp>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6200" y="1752600"/>
            <a:ext cx="2743200" cy="3048000"/>
          </a:xfrm>
          <a:prstGeom prst="rect">
            <a:avLst/>
          </a:prstGeom>
        </p:spPr>
      </p:pic>
    </p:spTree>
    <p:extLst>
      <p:ext uri="{BB962C8B-B14F-4D97-AF65-F5344CB8AC3E}">
        <p14:creationId xmlns:p14="http://schemas.microsoft.com/office/powerpoint/2010/main" val="7886162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57600" y="228600"/>
            <a:ext cx="5105400" cy="810768"/>
          </a:xfrm>
        </p:spPr>
        <p:txBody>
          <a:bodyPr/>
          <a:lstStyle/>
          <a:p>
            <a:pPr algn="ctr"/>
            <a:r>
              <a:rPr lang="en-US" dirty="0" smtClean="0"/>
              <a:t>sculpture</a:t>
            </a:r>
            <a:endParaRPr lang="en-US" dirty="0"/>
          </a:p>
        </p:txBody>
      </p:sp>
      <p:sp>
        <p:nvSpPr>
          <p:cNvPr id="3" name="Subtitle 2"/>
          <p:cNvSpPr>
            <a:spLocks noGrp="1"/>
          </p:cNvSpPr>
          <p:nvPr>
            <p:ph type="subTitle" idx="1"/>
          </p:nvPr>
        </p:nvSpPr>
        <p:spPr>
          <a:xfrm>
            <a:off x="3354442" y="1752600"/>
            <a:ext cx="5114778" cy="4419600"/>
          </a:xfrm>
        </p:spPr>
        <p:txBody>
          <a:bodyPr>
            <a:normAutofit/>
          </a:bodyPr>
          <a:lstStyle/>
          <a:p>
            <a:pPr algn="l"/>
            <a:r>
              <a:rPr lang="en-US" dirty="0"/>
              <a:t>The </a:t>
            </a:r>
            <a:r>
              <a:rPr lang="en-US" dirty="0">
                <a:hlinkClick r:id="rId2" tooltip="Statue of Unity"/>
              </a:rPr>
              <a:t>Statue of Unity</a:t>
            </a:r>
            <a:r>
              <a:rPr lang="en-US" dirty="0"/>
              <a:t> is the world's </a:t>
            </a:r>
            <a:r>
              <a:rPr lang="en-US" dirty="0">
                <a:hlinkClick r:id="rId3" tooltip="List of tallest statues"/>
              </a:rPr>
              <a:t>tallest statue</a:t>
            </a:r>
            <a:r>
              <a:rPr lang="en-US" dirty="0"/>
              <a:t>, with a height of 182 </a:t>
            </a:r>
            <a:r>
              <a:rPr lang="en-US" dirty="0" err="1"/>
              <a:t>metres</a:t>
            </a:r>
            <a:r>
              <a:rPr lang="en-US" dirty="0"/>
              <a:t> (597 feet), located in the state of </a:t>
            </a:r>
            <a:r>
              <a:rPr lang="en-US" dirty="0" err="1">
                <a:hlinkClick r:id="rId4" tooltip="Gujarat"/>
              </a:rPr>
              <a:t>Gujarat</a:t>
            </a:r>
            <a:r>
              <a:rPr lang="en-US" dirty="0" err="1"/>
              <a:t>.It</a:t>
            </a:r>
            <a:r>
              <a:rPr lang="en-US" dirty="0"/>
              <a:t> depicts Indian statesman and </a:t>
            </a:r>
            <a:r>
              <a:rPr lang="en-US" dirty="0">
                <a:hlinkClick r:id="rId5" tooltip="Indian independence movement"/>
              </a:rPr>
              <a:t>independence</a:t>
            </a:r>
            <a:r>
              <a:rPr lang="en-US" dirty="0"/>
              <a:t> activist </a:t>
            </a:r>
            <a:r>
              <a:rPr lang="en-US" dirty="0" err="1">
                <a:hlinkClick r:id="rId6" tooltip="Vallabhbhai Patel"/>
              </a:rPr>
              <a:t>Vallabhbhai</a:t>
            </a:r>
            <a:r>
              <a:rPr lang="en-US" dirty="0">
                <a:hlinkClick r:id="rId6" tooltip="Vallabhbhai Patel"/>
              </a:rPr>
              <a:t> Patel</a:t>
            </a:r>
            <a:r>
              <a:rPr lang="en-US" dirty="0"/>
              <a:t> (1875–1950), who was the first </a:t>
            </a:r>
            <a:r>
              <a:rPr lang="en-US" dirty="0">
                <a:hlinkClick r:id="rId7" tooltip="Deputy Prime Minister of India"/>
              </a:rPr>
              <a:t>deputy prime minister</a:t>
            </a:r>
            <a:r>
              <a:rPr lang="en-US" dirty="0"/>
              <a:t> and </a:t>
            </a:r>
            <a:r>
              <a:rPr lang="en-US" dirty="0">
                <a:hlinkClick r:id="rId8" tooltip="Minister of Home Affairs (India)"/>
              </a:rPr>
              <a:t>home minister</a:t>
            </a:r>
            <a:r>
              <a:rPr lang="en-US" dirty="0"/>
              <a:t> of independent India. It was inaugurated by the </a:t>
            </a:r>
            <a:r>
              <a:rPr lang="en-US" dirty="0">
                <a:hlinkClick r:id="rId9" tooltip="Prime Minister of India"/>
              </a:rPr>
              <a:t>Prime Minister of India</a:t>
            </a:r>
            <a:r>
              <a:rPr lang="en-US" dirty="0"/>
              <a:t>, </a:t>
            </a:r>
            <a:r>
              <a:rPr lang="en-US" dirty="0" err="1">
                <a:hlinkClick r:id="rId10" tooltip="Narendra Modi"/>
              </a:rPr>
              <a:t>Narendra</a:t>
            </a:r>
            <a:r>
              <a:rPr lang="en-US" dirty="0">
                <a:hlinkClick r:id="rId10" tooltip="Narendra Modi"/>
              </a:rPr>
              <a:t> </a:t>
            </a:r>
            <a:r>
              <a:rPr lang="en-US" dirty="0" err="1">
                <a:hlinkClick r:id="rId10" tooltip="Narendra Modi"/>
              </a:rPr>
              <a:t>Modi</a:t>
            </a:r>
            <a:r>
              <a:rPr lang="en-US" dirty="0"/>
              <a:t>, on 31 October 2018. </a:t>
            </a:r>
          </a:p>
        </p:txBody>
      </p:sp>
      <p:pic>
        <p:nvPicPr>
          <p:cNvPr id="4" name="Picture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26" y="1676400"/>
            <a:ext cx="2540000" cy="3810000"/>
          </a:xfrm>
          <a:prstGeom prst="rect">
            <a:avLst/>
          </a:prstGeom>
        </p:spPr>
      </p:pic>
    </p:spTree>
    <p:extLst>
      <p:ext uri="{BB962C8B-B14F-4D97-AF65-F5344CB8AC3E}">
        <p14:creationId xmlns:p14="http://schemas.microsoft.com/office/powerpoint/2010/main" val="28626512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0" y="76200"/>
            <a:ext cx="5105400" cy="886968"/>
          </a:xfrm>
        </p:spPr>
        <p:txBody>
          <a:bodyPr/>
          <a:lstStyle/>
          <a:p>
            <a:pPr algn="ctr"/>
            <a:r>
              <a:rPr lang="en-US" dirty="0" smtClean="0"/>
              <a:t>architecture</a:t>
            </a:r>
            <a:endParaRPr lang="en-US" dirty="0"/>
          </a:p>
        </p:txBody>
      </p:sp>
      <p:sp>
        <p:nvSpPr>
          <p:cNvPr id="3" name="Subtitle 2"/>
          <p:cNvSpPr>
            <a:spLocks noGrp="1"/>
          </p:cNvSpPr>
          <p:nvPr>
            <p:ph type="subTitle" idx="1"/>
          </p:nvPr>
        </p:nvSpPr>
        <p:spPr>
          <a:xfrm>
            <a:off x="3354442" y="1600200"/>
            <a:ext cx="5114778" cy="4267200"/>
          </a:xfrm>
        </p:spPr>
        <p:txBody>
          <a:bodyPr>
            <a:normAutofit lnSpcReduction="10000"/>
          </a:bodyPr>
          <a:lstStyle/>
          <a:p>
            <a:pPr algn="l"/>
            <a:r>
              <a:rPr lang="en-US" dirty="0"/>
              <a:t>Indian architecture encompasses a multitude of expressions over space and time, constantly absorbing new ideas. The result is an evolving range of architectural production that nonetheless retains a certain amount of continuity across history. Some of its earliest production are found in the </a:t>
            </a:r>
            <a:r>
              <a:rPr lang="en-US" dirty="0">
                <a:hlinkClick r:id="rId2" tooltip="Indus Valley civilisation"/>
              </a:rPr>
              <a:t>Indus Valley </a:t>
            </a:r>
            <a:r>
              <a:rPr lang="en-US" dirty="0" err="1">
                <a:hlinkClick r:id="rId2" tooltip="Indus Valley civilisation"/>
              </a:rPr>
              <a:t>civilisation</a:t>
            </a:r>
            <a:r>
              <a:rPr lang="en-US" dirty="0"/>
              <a:t> (2600–1900 BC) which is </a:t>
            </a:r>
            <a:r>
              <a:rPr lang="en-US" dirty="0" err="1"/>
              <a:t>characterised</a:t>
            </a:r>
            <a:r>
              <a:rPr lang="en-US" dirty="0"/>
              <a:t> by well-planned cities and houses. </a:t>
            </a:r>
            <a:r>
              <a:rPr lang="en-US" dirty="0">
                <a:hlinkClick r:id="rId3" tooltip="Religion"/>
              </a:rPr>
              <a:t>Religion</a:t>
            </a:r>
            <a:r>
              <a:rPr lang="en-US" dirty="0"/>
              <a:t> and kingship do not seem to have played an important role in the planning and layout of these towns.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68" y="1562100"/>
            <a:ext cx="2631332" cy="3924300"/>
          </a:xfrm>
          <a:prstGeom prst="rect">
            <a:avLst/>
          </a:prstGeom>
        </p:spPr>
      </p:pic>
    </p:spTree>
    <p:extLst>
      <p:ext uri="{BB962C8B-B14F-4D97-AF65-F5344CB8AC3E}">
        <p14:creationId xmlns:p14="http://schemas.microsoft.com/office/powerpoint/2010/main" val="303682448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TotalTime>
  <Words>1384</Words>
  <Application>Microsoft Office PowerPoint</Application>
  <PresentationFormat>On-screen Show (4:3)</PresentationFormat>
  <Paragraphs>33</Paragraphs>
  <Slides>11</Slides>
  <Notes>0</Notes>
  <HiddenSlides>0</HiddenSlides>
  <MMClips>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Opulent</vt:lpstr>
      <vt:lpstr>Indian Cultures</vt:lpstr>
      <vt:lpstr>Foods</vt:lpstr>
      <vt:lpstr>Clothing</vt:lpstr>
      <vt:lpstr>language and literature</vt:lpstr>
      <vt:lpstr>Performing arts - Dance,Drama,Puppetry,Shadow Play</vt:lpstr>
      <vt:lpstr>music</vt:lpstr>
      <vt:lpstr>painting</vt:lpstr>
      <vt:lpstr>sculpture</vt:lpstr>
      <vt:lpstr>architecture</vt:lpstr>
      <vt:lpstr>sports</vt:lpstr>
      <vt:lpstr>Perceptions of Indian Culture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Cultures</dc:title>
  <dc:creator>dell</dc:creator>
  <cp:lastModifiedBy>dell</cp:lastModifiedBy>
  <cp:revision>5</cp:revision>
  <dcterms:created xsi:type="dcterms:W3CDTF">2022-09-25T15:00:15Z</dcterms:created>
  <dcterms:modified xsi:type="dcterms:W3CDTF">2022-09-25T15:44:08Z</dcterms:modified>
</cp:coreProperties>
</file>